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61" r:id="rId6"/>
    <p:sldId id="288" r:id="rId7"/>
    <p:sldId id="286" r:id="rId8"/>
    <p:sldId id="285" r:id="rId9"/>
    <p:sldId id="289" r:id="rId10"/>
    <p:sldId id="284" r:id="rId11"/>
    <p:sldId id="265" r:id="rId12"/>
    <p:sldId id="290" r:id="rId13"/>
    <p:sldId id="291" r:id="rId14"/>
    <p:sldId id="292" r:id="rId15"/>
    <p:sldId id="293" r:id="rId16"/>
    <p:sldId id="299" r:id="rId17"/>
    <p:sldId id="295" r:id="rId18"/>
    <p:sldId id="300" r:id="rId19"/>
    <p:sldId id="301" r:id="rId20"/>
    <p:sldId id="297" r:id="rId21"/>
    <p:sldId id="260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07" autoAdjust="0"/>
  </p:normalViewPr>
  <p:slideViewPr>
    <p:cSldViewPr snapToGrid="0">
      <p:cViewPr varScale="1">
        <p:scale>
          <a:sx n="79" d="100"/>
          <a:sy n="79" d="100"/>
        </p:scale>
        <p:origin x="86" y="408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11/14/2019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1624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7263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963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1815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2652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2854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4022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08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3095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9264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46085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9417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9275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340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670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9208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373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=""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=""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=""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=""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reeform: Shape 13">
              <a:extLst>
                <a:ext uri="{FF2B5EF4-FFF2-40B4-BE49-F238E27FC236}">
                  <a16:creationId xmlns=""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=""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=""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Freeform: Shape 23">
              <a:extLst>
                <a:ext uri="{FF2B5EF4-FFF2-40B4-BE49-F238E27FC236}">
                  <a16:creationId xmlns=""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=""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8" name="Picture Placeholder 3">
            <a:extLst>
              <a:ext uri="{FF2B5EF4-FFF2-40B4-BE49-F238E27FC236}">
                <a16:creationId xmlns=""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=""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0" name="Picture Placeholder 3">
            <a:extLst>
              <a:ext uri="{FF2B5EF4-FFF2-40B4-BE49-F238E27FC236}">
                <a16:creationId xmlns=""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36" name="Straight Connector 35" descr="First divider line on slide">
            <a:extLst>
              <a:ext uri="{FF2B5EF4-FFF2-40B4-BE49-F238E27FC236}">
                <a16:creationId xmlns="" xmlns:a16="http://schemas.microsoft.com/office/drawing/2014/main" id="{A140998F-B877-4BDC-843C-0071F50663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Second divider line on slide">
            <a:extLst>
              <a:ext uri="{FF2B5EF4-FFF2-40B4-BE49-F238E27FC236}">
                <a16:creationId xmlns="" xmlns:a16="http://schemas.microsoft.com/office/drawing/2014/main" id="{2084D353-BE8A-4AAA-8BEC-B71CEE9DD7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91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=""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=""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=""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=""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="" xmlns:a16="http://schemas.microsoft.com/office/drawing/2014/main" id="{2B940646-DE40-4E0F-AE42-6530784C9A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=""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=""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 smtClean="0"/>
              <a:t>Click to 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="" xmlns:a16="http://schemas.microsoft.com/office/drawing/2014/main" id="{AEACA101-2521-41AA-8F51-FF0BF783E4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=""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=""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=""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=""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=""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=""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=""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=""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=""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=""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=""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=""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=""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=""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=""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=""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=""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=""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=""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=""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5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=""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=""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=""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=""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25" name="Straight Connector 24" descr="First divider line on slide">
            <a:extLst>
              <a:ext uri="{FF2B5EF4-FFF2-40B4-BE49-F238E27FC236}">
                <a16:creationId xmlns="" xmlns:a16="http://schemas.microsoft.com/office/drawing/2014/main" id="{402BCAE3-72EC-4098-A211-3555BFDE93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 descr="Second divider line on slide">
            <a:extLst>
              <a:ext uri="{FF2B5EF4-FFF2-40B4-BE49-F238E27FC236}">
                <a16:creationId xmlns="" xmlns:a16="http://schemas.microsoft.com/office/drawing/2014/main" id="{94A08494-9C0E-4AAF-BE9A-166FE994DA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descr="Third divider line on slide">
            <a:extLst>
              <a:ext uri="{FF2B5EF4-FFF2-40B4-BE49-F238E27FC236}">
                <a16:creationId xmlns="" xmlns:a16="http://schemas.microsoft.com/office/drawing/2014/main" id="{698FE6A1-AEF7-4FD7-A689-908A6B9CC0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8035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Fourth divider line on slide">
            <a:extLst>
              <a:ext uri="{FF2B5EF4-FFF2-40B4-BE49-F238E27FC236}">
                <a16:creationId xmlns="" xmlns:a16="http://schemas.microsoft.com/office/drawing/2014/main" id="{636DD6E3-6313-40D8-B03E-60E2E5A697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42529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0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x Image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=""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=""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=""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=""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=""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=""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="" xmlns:a16="http://schemas.microsoft.com/office/drawing/2014/main" id="{7FE1F4E8-B411-4807-9D24-A045EE06CF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="" xmlns:a16="http://schemas.microsoft.com/office/drawing/2014/main" id="{8C3F648E-45E5-403C-973E-2BEED634B2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313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=""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200" noProof="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5" r:id="rId8"/>
    <p:sldLayoutId id="2147483684" r:id="rId9"/>
    <p:sldLayoutId id="2147483683" r:id="rId10"/>
    <p:sldLayoutId id="2147483668" r:id="rId11"/>
    <p:sldLayoutId id="2147483670" r:id="rId12"/>
    <p:sldLayoutId id="2147483653" r:id="rId13"/>
    <p:sldLayoutId id="2147483673" r:id="rId14"/>
    <p:sldLayoutId id="2147483674" r:id="rId15"/>
    <p:sldLayoutId id="2147483676" r:id="rId16"/>
    <p:sldLayoutId id="2147483677" r:id="rId17"/>
    <p:sldLayoutId id="2147483654" r:id="rId18"/>
    <p:sldLayoutId id="2147483660" r:id="rId19"/>
    <p:sldLayoutId id="2147483661" r:id="rId20"/>
    <p:sldLayoutId id="2147483678" r:id="rId21"/>
    <p:sldLayoutId id="2147483686" r:id="rId22"/>
    <p:sldLayoutId id="2147483687" r:id="rId23"/>
    <p:sldLayoutId id="2147483689" r:id="rId24"/>
    <p:sldLayoutId id="2147483690" r:id="rId25"/>
    <p:sldLayoutId id="2147483688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4.sv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rial view of open farm land">
            <a:extLst>
              <a:ext uri="{FF2B5EF4-FFF2-40B4-BE49-F238E27FC236}">
                <a16:creationId xmlns=""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smtClean="0"/>
              <a:t>Implementation and Comparison of Water Based Indices on Sentinel 2A images</a:t>
            </a:r>
            <a:endParaRPr lang="en-US" sz="3200" dirty="0"/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Chintan Maniyar • </a:t>
            </a:r>
            <a:r>
              <a:rPr lang="en-US" dirty="0" err="1" smtClean="0"/>
              <a:t>Srishti</a:t>
            </a:r>
            <a:r>
              <a:rPr lang="en-US" dirty="0" smtClean="0"/>
              <a:t> </a:t>
            </a:r>
            <a:r>
              <a:rPr lang="en-US" dirty="0"/>
              <a:t>Pandey </a:t>
            </a:r>
            <a:r>
              <a:rPr lang="en-US" dirty="0" smtClean="0"/>
              <a:t>• </a:t>
            </a:r>
            <a:r>
              <a:rPr lang="en-US" dirty="0" err="1" smtClean="0"/>
              <a:t>Anushree</a:t>
            </a:r>
            <a:r>
              <a:rPr lang="en-US" dirty="0"/>
              <a:t> </a:t>
            </a:r>
            <a:r>
              <a:rPr lang="en-US" dirty="0" smtClean="0"/>
              <a:t>Jain • </a:t>
            </a:r>
            <a:br>
              <a:rPr lang="en-US" dirty="0" smtClean="0"/>
            </a:br>
            <a:r>
              <a:rPr lang="en-US" dirty="0" smtClean="0"/>
              <a:t>Ravi Kant • Vishnu </a:t>
            </a:r>
            <a:r>
              <a:rPr lang="en-US" dirty="0" err="1" smtClean="0"/>
              <a:t>Bajpai</a:t>
            </a:r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="" xmlns:a16="http://schemas.microsoft.com/office/drawing/2014/main" id="{B6D0B8EE-8E06-4051-87BF-62C153F3FB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4308689">
            <a:off x="7367988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39" y="1768422"/>
            <a:ext cx="979636" cy="8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NDWI_lmc</a:t>
            </a:r>
            <a:r>
              <a:rPr lang="en-US" dirty="0" smtClean="0"/>
              <a:t> – </a:t>
            </a:r>
            <a:r>
              <a:rPr lang="en-US" dirty="0" err="1" smtClean="0"/>
              <a:t>Chilikha</a:t>
            </a:r>
            <a:r>
              <a:rPr lang="en-US" dirty="0" smtClean="0"/>
              <a:t> Lake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Bands – B8A, B11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937" y="129279"/>
            <a:ext cx="6108565" cy="64579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854" y="5927304"/>
            <a:ext cx="1612046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2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NDWI_lmc</a:t>
            </a:r>
            <a:r>
              <a:rPr lang="en-US" dirty="0" smtClean="0"/>
              <a:t> Image Raster – Okeechobee Lake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Bands – B8A, B11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503" y="217078"/>
            <a:ext cx="5999637" cy="6370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854" y="5927304"/>
            <a:ext cx="1612046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8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NDWI_wc</a:t>
            </a:r>
            <a:r>
              <a:rPr lang="en-US" dirty="0" smtClean="0"/>
              <a:t> Image Raster – </a:t>
            </a:r>
            <a:r>
              <a:rPr lang="en-US" dirty="0" err="1" smtClean="0"/>
              <a:t>Chilikha</a:t>
            </a:r>
            <a:r>
              <a:rPr lang="en-US" dirty="0" smtClean="0"/>
              <a:t> Lake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Bands – B3, B8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360" y="152597"/>
            <a:ext cx="6199053" cy="65920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854" y="5927304"/>
            <a:ext cx="1612046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6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NDWI_wc</a:t>
            </a:r>
            <a:r>
              <a:rPr lang="en-US" dirty="0" smtClean="0"/>
              <a:t> Image Raster – Okeechobee Lake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Bands – B3, B8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691" y="194284"/>
            <a:ext cx="5938534" cy="63929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854" y="5927304"/>
            <a:ext cx="1612046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1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NDCI Image Raster – </a:t>
            </a:r>
            <a:r>
              <a:rPr lang="en-US" dirty="0" err="1" smtClean="0"/>
              <a:t>Chilikha</a:t>
            </a:r>
            <a:r>
              <a:rPr lang="en-US" dirty="0" smtClean="0"/>
              <a:t> Lake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Bands – B5, B4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585" y="289088"/>
            <a:ext cx="6005005" cy="64413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854" y="5927304"/>
            <a:ext cx="1612046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NDCI Image Raster – Okeechobee Lake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Bands – B5, B4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872" y="134082"/>
            <a:ext cx="6000447" cy="6428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854" y="5927304"/>
            <a:ext cx="1612046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Chl</a:t>
            </a:r>
            <a:r>
              <a:rPr lang="en-US" dirty="0" smtClean="0"/>
              <a:t>-a Image Raster – </a:t>
            </a:r>
            <a:r>
              <a:rPr lang="en-US" dirty="0" err="1" smtClean="0"/>
              <a:t>Chilikha</a:t>
            </a:r>
            <a:r>
              <a:rPr lang="en-US" dirty="0" smtClean="0"/>
              <a:t> Lake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Bands – B4, B5 as a second order derivative of NDCI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328" y="142853"/>
            <a:ext cx="6180813" cy="6580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854" y="5927304"/>
            <a:ext cx="1612046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Chl</a:t>
            </a:r>
            <a:r>
              <a:rPr lang="en-US" dirty="0" smtClean="0"/>
              <a:t>-a Image Raster – Okeechobee Lake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Bands – B4, B5 as a second order derivative of NDCI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922" y="259609"/>
            <a:ext cx="5923031" cy="6327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854" y="5927304"/>
            <a:ext cx="1612046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4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Developing kernels/filters </a:t>
            </a:r>
            <a:r>
              <a:rPr lang="en-US" dirty="0" smtClean="0"/>
              <a:t>of sizes 3x3, 5x5, 7x7 and 9x9 for all the indices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will make index raster generation independent of the image source platform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502D7333-D43E-4F9D-B14F-59FA693F74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=""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=""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=""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=""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122" name="Picture 2" descr="Image result for future wo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3"/>
          <a:stretch/>
        </p:blipFill>
        <p:spPr bwMode="auto">
          <a:xfrm>
            <a:off x="105604" y="49463"/>
            <a:ext cx="5893835" cy="662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image kernel fil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165" y="241219"/>
            <a:ext cx="5815624" cy="282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923" y="5971094"/>
            <a:ext cx="2566977" cy="73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6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rial view of ocean and land near the ocean">
            <a:extLst>
              <a:ext uri="{FF2B5EF4-FFF2-40B4-BE49-F238E27FC236}">
                <a16:creationId xmlns=""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>
            <a:fillRect/>
          </a:stretch>
        </p:blipFill>
        <p:spPr>
          <a:xfrm>
            <a:off x="0" y="0"/>
            <a:ext cx="12018572" cy="6684572"/>
          </a:xfrm>
        </p:spPr>
      </p:pic>
      <p:cxnSp>
        <p:nvCxnSpPr>
          <p:cNvPr id="5" name="Straight Connector 4" descr="Divider line">
            <a:extLst>
              <a:ext uri="{FF2B5EF4-FFF2-40B4-BE49-F238E27FC236}">
                <a16:creationId xmlns="" xmlns:a16="http://schemas.microsoft.com/office/drawing/2014/main" id="{FE07C9EC-5158-440C-995A-EAC50D3E0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Person icon">
            <a:extLst>
              <a:ext uri="{FF2B5EF4-FFF2-40B4-BE49-F238E27FC236}">
                <a16:creationId xmlns=""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886690"/>
            <a:ext cx="164463" cy="164463"/>
          </a:xfrm>
          <a:prstGeom prst="rect">
            <a:avLst/>
          </a:prstGeom>
        </p:spPr>
      </p:pic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rial view of snowy ground and pine trees">
            <a:extLst>
              <a:ext uri="{FF2B5EF4-FFF2-40B4-BE49-F238E27FC236}">
                <a16:creationId xmlns="" xmlns:a16="http://schemas.microsoft.com/office/drawing/2014/main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977285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/>
          <a:lstStyle/>
          <a:p>
            <a:r>
              <a:rPr lang="en-US" dirty="0" smtClean="0"/>
              <a:t>Overall Objective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b="1" dirty="0" smtClean="0"/>
              <a:t>Compare the nature of water bodies and their surrounding areas using various </a:t>
            </a:r>
            <a:br>
              <a:rPr lang="en-US" sz="2400" b="1" dirty="0" smtClean="0"/>
            </a:br>
            <a:r>
              <a:rPr lang="en-US" sz="2400" b="1" dirty="0" smtClean="0"/>
              <a:t>water quality indices</a:t>
            </a:r>
            <a:endParaRPr lang="en-US" sz="24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 smtClean="0"/>
              <a:t>Sub Objectives:</a:t>
            </a:r>
            <a:endParaRPr lang="en-US" sz="4400" dirty="0"/>
          </a:p>
          <a:p>
            <a:r>
              <a:rPr lang="en-US" dirty="0" smtClean="0"/>
              <a:t>To understand and conclude the behavior of each index implemented by interpreting resultant images</a:t>
            </a:r>
          </a:p>
          <a:p>
            <a:r>
              <a:rPr lang="en-US" dirty="0" smtClean="0"/>
              <a:t>Exploring temporal optical datasets related to the study</a:t>
            </a:r>
          </a:p>
          <a:p>
            <a:r>
              <a:rPr lang="en-US" dirty="0" smtClean="0"/>
              <a:t>Exploring various open source tools and libraries available in Python for remote sensing  </a:t>
            </a:r>
            <a:endParaRPr lang="en-US" dirty="0" smtClean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2DF6AE8-6133-4C1E-91DD-755705ACF0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=""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=""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=""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=""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=""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=""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=""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=""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=""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=""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=""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=""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=""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=""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150" y="5927304"/>
            <a:ext cx="29527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/>
          <a:lstStyle/>
          <a:p>
            <a:r>
              <a:rPr lang="en-US" dirty="0" smtClean="0"/>
              <a:t>Study Sites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 smtClean="0"/>
              <a:t>Chilikh</a:t>
            </a:r>
            <a:r>
              <a:rPr lang="en-US" sz="2400" b="1" dirty="0" err="1" smtClean="0"/>
              <a:t>a</a:t>
            </a:r>
            <a:r>
              <a:rPr lang="en-US" sz="2400" b="1" dirty="0" smtClean="0"/>
              <a:t> Lake, Orissa, India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Okeechobee Lake, Florida, US </a:t>
            </a:r>
            <a:endParaRPr lang="en-US" sz="24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 smtClean="0"/>
              <a:t>Dataset Used:</a:t>
            </a:r>
            <a:endParaRPr lang="en-US" sz="4400" dirty="0"/>
          </a:p>
          <a:p>
            <a:r>
              <a:rPr lang="en-US" dirty="0" smtClean="0"/>
              <a:t>Sentinel 2, Level 2A Images </a:t>
            </a:r>
          </a:p>
          <a:p>
            <a:r>
              <a:rPr lang="en-US" dirty="0" smtClean="0"/>
              <a:t>ESA DHUS API</a:t>
            </a:r>
          </a:p>
          <a:p>
            <a:r>
              <a:rPr lang="en-US" dirty="0" err="1" smtClean="0"/>
              <a:t>Chilikha</a:t>
            </a:r>
            <a:r>
              <a:rPr lang="en-US" dirty="0" smtClean="0"/>
              <a:t> Lake: Dec 24, 2018</a:t>
            </a:r>
          </a:p>
          <a:p>
            <a:r>
              <a:rPr lang="en-US" dirty="0" smtClean="0"/>
              <a:t>Okeechobee Lake: Dec 22, 2018 </a:t>
            </a:r>
            <a:endParaRPr lang="en-US" dirty="0" smtClean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2DF6AE8-6133-4C1E-91DD-755705ACF0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=""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=""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=""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=""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=""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=""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=""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=""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=""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=""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=""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=""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=""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=""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772" y="2079122"/>
            <a:ext cx="2287577" cy="8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11" y="341826"/>
            <a:ext cx="2176370" cy="113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entinel 2a esa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716" y="225472"/>
            <a:ext cx="2630714" cy="147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hilika lake satellite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957" y="634420"/>
            <a:ext cx="3198782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okeechobee lake satellite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44" y="634420"/>
            <a:ext cx="2286000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3873" y="2906262"/>
            <a:ext cx="1338942" cy="756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I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Okeechobee Lake </a:t>
            </a:r>
            <a:endParaRPr lang="en-I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39752" y="2925391"/>
            <a:ext cx="1141103" cy="934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I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Chilikha</a:t>
            </a:r>
            <a:r>
              <a:rPr lang="en-I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Lake </a:t>
            </a:r>
            <a:endParaRPr lang="en-I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8150" y="5927304"/>
            <a:ext cx="29527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6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Global Problem of Water Quality</a:t>
            </a:r>
            <a:endParaRPr lang="en-US" dirty="0"/>
          </a:p>
        </p:txBody>
      </p:sp>
      <p:pic>
        <p:nvPicPr>
          <p:cNvPr id="67" name="Picture Placeholder 66" descr="Cloud">
            <a:extLst>
              <a:ext uri="{FF2B5EF4-FFF2-40B4-BE49-F238E27FC236}">
                <a16:creationId xmlns="" xmlns:a16="http://schemas.microsoft.com/office/drawing/2014/main" id="{83A6FB07-C3E8-FC4B-818B-404D48DAF4F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Changing</a:t>
            </a:r>
            <a:br>
              <a:rPr lang="en-US" dirty="0"/>
            </a:br>
            <a:r>
              <a:rPr lang="en-US" dirty="0"/>
              <a:t>Climate</a:t>
            </a:r>
          </a:p>
        </p:txBody>
      </p:sp>
      <p:pic>
        <p:nvPicPr>
          <p:cNvPr id="159" name="Picture Placeholder 158" descr="Cactus">
            <a:extLst>
              <a:ext uri="{FF2B5EF4-FFF2-40B4-BE49-F238E27FC236}">
                <a16:creationId xmlns="" xmlns:a16="http://schemas.microsoft.com/office/drawing/2014/main" id="{9F99EF5B-831D-4852-A739-269399B8FA7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Water</a:t>
            </a:r>
            <a:br>
              <a:rPr lang="en-US" dirty="0"/>
            </a:br>
            <a:r>
              <a:rPr lang="en-US" dirty="0"/>
              <a:t>Shortages</a:t>
            </a:r>
          </a:p>
        </p:txBody>
      </p:sp>
      <p:pic>
        <p:nvPicPr>
          <p:cNvPr id="161" name="Picture Placeholder 160" descr="Thermometer">
            <a:extLst>
              <a:ext uri="{FF2B5EF4-FFF2-40B4-BE49-F238E27FC236}">
                <a16:creationId xmlns="" xmlns:a16="http://schemas.microsoft.com/office/drawing/2014/main" id="{22C4A1E7-2C42-4D5E-9D5C-DB503F231A3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Longer</a:t>
            </a:r>
            <a:br>
              <a:rPr lang="en-US" dirty="0"/>
            </a:br>
            <a:r>
              <a:rPr lang="en-US" dirty="0"/>
              <a:t>Winters</a:t>
            </a:r>
          </a:p>
        </p:txBody>
      </p:sp>
      <p:pic>
        <p:nvPicPr>
          <p:cNvPr id="163" name="Picture Placeholder 162" descr="Palm tree">
            <a:extLst>
              <a:ext uri="{FF2B5EF4-FFF2-40B4-BE49-F238E27FC236}">
                <a16:creationId xmlns="" xmlns:a16="http://schemas.microsoft.com/office/drawing/2014/main" id="{B21D58C1-B806-40E0-9006-675AF7916756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Algal Bloom</a:t>
            </a:r>
            <a:endParaRPr lang="en-US" dirty="0"/>
          </a:p>
        </p:txBody>
      </p:sp>
      <p:pic>
        <p:nvPicPr>
          <p:cNvPr id="165" name="Picture Placeholder 164" descr="Factory">
            <a:extLst>
              <a:ext uri="{FF2B5EF4-FFF2-40B4-BE49-F238E27FC236}">
                <a16:creationId xmlns="" xmlns:a16="http://schemas.microsoft.com/office/drawing/2014/main" id="{6D714D76-10CE-413E-BCF3-42860232AB9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Industrial </a:t>
            </a:r>
            <a:br>
              <a:rPr lang="en-US" dirty="0"/>
            </a:br>
            <a:r>
              <a:rPr lang="en-US" dirty="0"/>
              <a:t>Impact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18150" y="5927304"/>
            <a:ext cx="29527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8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– </a:t>
            </a:r>
            <a:br>
              <a:rPr lang="en-US" dirty="0" smtClean="0"/>
            </a:br>
            <a:r>
              <a:rPr lang="en-US" dirty="0" smtClean="0"/>
              <a:t>Indices for Water Quality</a:t>
            </a:r>
            <a:r>
              <a:rPr lang="en-US" dirty="0"/>
              <a:t> </a:t>
            </a:r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NDWI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Leaf Moisture Content: (NIR - SWIR)/(NIR + SWIR)</a:t>
            </a:r>
          </a:p>
          <a:p>
            <a:r>
              <a:rPr lang="en-US" dirty="0" smtClean="0"/>
              <a:t>Water Content: </a:t>
            </a:r>
            <a:br>
              <a:rPr lang="en-US" dirty="0" smtClean="0"/>
            </a:br>
            <a:r>
              <a:rPr lang="en-US" dirty="0" smtClean="0"/>
              <a:t>(Green - NIR)/(Green + NIR)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NDCI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(Red Edge - Red)/</a:t>
            </a:r>
            <a:br>
              <a:rPr lang="en-US" dirty="0" smtClean="0"/>
            </a:br>
            <a:r>
              <a:rPr lang="en-US" dirty="0" smtClean="0"/>
              <a:t>(Red Edge + Red)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 smtClean="0"/>
              <a:t>Chl</a:t>
            </a:r>
            <a:r>
              <a:rPr lang="en-US" dirty="0" smtClean="0"/>
              <a:t>-a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Second order derivative  of NDCI</a:t>
            </a:r>
            <a:endParaRPr lang="en-US" dirty="0"/>
          </a:p>
        </p:txBody>
      </p:sp>
      <p:pic>
        <p:nvPicPr>
          <p:cNvPr id="12" name="Picture Placeholder 11" descr="aerial image of trees, forest">
            <a:extLst>
              <a:ext uri="{FF2B5EF4-FFF2-40B4-BE49-F238E27FC236}">
                <a16:creationId xmlns="" xmlns:a16="http://schemas.microsoft.com/office/drawing/2014/main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/>
          <a:srcRect l="93" r="93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29"/>
          </p:nvPr>
        </p:nvSpPr>
        <p:spPr/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543" y="1121777"/>
            <a:ext cx="4680816" cy="2629458"/>
          </a:xfrm>
          <a:prstGeom prst="rect">
            <a:avLst/>
          </a:prstGeom>
        </p:spPr>
      </p:pic>
      <p:sp>
        <p:nvSpPr>
          <p:cNvPr id="16" name="Picture Placeholder 15"/>
          <p:cNvSpPr>
            <a:spLocks noGrp="1"/>
          </p:cNvSpPr>
          <p:nvPr>
            <p:ph type="pic" sz="quarter" idx="27"/>
          </p:nvPr>
        </p:nvSpPr>
        <p:spPr/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26" y="1186773"/>
            <a:ext cx="3982629" cy="2564462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="" xmlns:a16="http://schemas.microsoft.com/office/drawing/2014/main" id="{79CEA89E-0B03-4727-AB47-73EA4E2DF948}"/>
              </a:ext>
            </a:extLst>
          </p:cNvPr>
          <p:cNvSpPr txBox="1">
            <a:spLocks/>
          </p:cNvSpPr>
          <p:nvPr/>
        </p:nvSpPr>
        <p:spPr>
          <a:xfrm>
            <a:off x="1320407" y="1208081"/>
            <a:ext cx="3147797" cy="2625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Spectral Reflectance Curve of Water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6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Methodology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IN" dirty="0" smtClean="0"/>
              <a:t>Tools and Technologies: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/>
              <a:t>Python 3.6.4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/>
              <a:t>Anaconda 1.11.2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/>
              <a:t>QGIS 3.8		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8935" b="893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5"/>
          </p:nvPr>
        </p:nvPicPr>
        <p:blipFill>
          <a:blip r:embed="rId3"/>
          <a:stretch>
            <a:fillRect/>
          </a:stretch>
        </p:blipFill>
        <p:spPr>
          <a:xfrm>
            <a:off x="7293694" y="442233"/>
            <a:ext cx="3572971" cy="5771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67719" y="4941224"/>
            <a:ext cx="1896894" cy="14299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IN" b="1" dirty="0" smtClean="0">
                <a:solidFill>
                  <a:schemeClr val="bg1"/>
                </a:solidFill>
              </a:rPr>
              <a:t>Libraries: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dirty="0" err="1">
                <a:solidFill>
                  <a:schemeClr val="bg1"/>
                </a:solidFill>
              </a:rPr>
              <a:t>g</a:t>
            </a:r>
            <a:r>
              <a:rPr lang="en-IN" b="1" dirty="0" err="1" smtClean="0">
                <a:solidFill>
                  <a:schemeClr val="bg1"/>
                </a:solidFill>
              </a:rPr>
              <a:t>dal</a:t>
            </a:r>
            <a:endParaRPr lang="en-IN" b="1" dirty="0" smtClean="0">
              <a:solidFill>
                <a:schemeClr val="bg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dirty="0" err="1">
                <a:solidFill>
                  <a:schemeClr val="bg1"/>
                </a:solidFill>
              </a:rPr>
              <a:t>s</a:t>
            </a:r>
            <a:r>
              <a:rPr lang="en-IN" b="1" dirty="0" err="1" smtClean="0">
                <a:solidFill>
                  <a:schemeClr val="bg1"/>
                </a:solidFill>
              </a:rPr>
              <a:t>entinelsat</a:t>
            </a:r>
            <a:endParaRPr lang="en-IN" b="1" dirty="0" smtClean="0">
              <a:solidFill>
                <a:schemeClr val="bg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dirty="0" err="1">
                <a:solidFill>
                  <a:schemeClr val="bg1"/>
                </a:solidFill>
              </a:rPr>
              <a:t>g</a:t>
            </a:r>
            <a:r>
              <a:rPr lang="en-IN" b="1" dirty="0" err="1" smtClean="0">
                <a:solidFill>
                  <a:schemeClr val="bg1"/>
                </a:solidFill>
              </a:rPr>
              <a:t>eopandas</a:t>
            </a:r>
            <a:endParaRPr lang="en-IN" b="1" dirty="0" smtClean="0">
              <a:solidFill>
                <a:schemeClr val="bg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dirty="0" err="1" smtClean="0">
                <a:solidFill>
                  <a:schemeClr val="bg1"/>
                </a:solidFill>
              </a:rPr>
              <a:t>rasterio</a:t>
            </a:r>
            <a:r>
              <a:rPr lang="en-IN" b="1" dirty="0" smtClean="0">
                <a:solidFill>
                  <a:schemeClr val="bg1"/>
                </a:solidFill>
              </a:rPr>
              <a:t>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dirty="0" err="1" smtClean="0">
                <a:solidFill>
                  <a:schemeClr val="bg1"/>
                </a:solidFill>
              </a:rPr>
              <a:t>matplotlib</a:t>
            </a:r>
            <a:r>
              <a:rPr lang="en-IN" b="1" dirty="0" smtClean="0">
                <a:solidFill>
                  <a:schemeClr val="bg1"/>
                </a:solidFill>
              </a:rPr>
              <a:t> </a:t>
            </a:r>
            <a:endParaRPr lang="en-IN" b="1" dirty="0" smtClean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150" y="6155190"/>
            <a:ext cx="2952750" cy="55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4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ater, waves, sandy shore">
            <a:extLst>
              <a:ext uri="{FF2B5EF4-FFF2-40B4-BE49-F238E27FC236}">
                <a16:creationId xmlns="" xmlns:a16="http://schemas.microsoft.com/office/drawing/2014/main" id="{3C93D08A-A6C3-0E48-9CD7-3960B2A050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89" b="89"/>
          <a:stretch>
            <a:fillRect/>
          </a:stretch>
        </p:blipFill>
        <p:spPr>
          <a:xfrm>
            <a:off x="105351" y="496139"/>
            <a:ext cx="6208364" cy="6275148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and Discussion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Digital </a:t>
            </a:r>
            <a:r>
              <a:rPr lang="en-US" dirty="0" err="1" smtClean="0"/>
              <a:t>Rasters</a:t>
            </a:r>
            <a:r>
              <a:rPr lang="en-US" dirty="0" smtClean="0"/>
              <a:t> of each Index</a:t>
            </a:r>
            <a:endParaRPr lang="en-US" dirty="0"/>
          </a:p>
        </p:txBody>
      </p:sp>
      <p:sp>
        <p:nvSpPr>
          <p:cNvPr id="78" name="Text Placeholder 12">
            <a:extLst>
              <a:ext uri="{FF2B5EF4-FFF2-40B4-BE49-F238E27FC236}">
                <a16:creationId xmlns=""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859633"/>
            <a:ext cx="2001317" cy="720000"/>
          </a:xfrm>
        </p:spPr>
        <p:txBody>
          <a:bodyPr/>
          <a:lstStyle/>
          <a:p>
            <a:r>
              <a:rPr lang="en-US" dirty="0" smtClean="0"/>
              <a:t>Generated using Python 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Visualizing Water bodies in the image using QGIS</a:t>
            </a:r>
            <a:endParaRPr lang="en-US" dirty="0"/>
          </a:p>
        </p:txBody>
      </p:sp>
      <p:sp>
        <p:nvSpPr>
          <p:cNvPr id="76" name="Text Placeholder 3">
            <a:extLst>
              <a:ext uri="{FF2B5EF4-FFF2-40B4-BE49-F238E27FC236}">
                <a16:creationId xmlns=""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482171"/>
            <a:ext cx="2001317" cy="720000"/>
          </a:xfrm>
        </p:spPr>
        <p:txBody>
          <a:bodyPr/>
          <a:lstStyle/>
          <a:p>
            <a:r>
              <a:rPr lang="en-US" dirty="0" smtClean="0"/>
              <a:t>Locating water bodies in single band images 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Contrasting Water Body with surrounding areas </a:t>
            </a:r>
            <a:endParaRPr lang="en-US" dirty="0"/>
          </a:p>
        </p:txBody>
      </p:sp>
      <p:sp>
        <p:nvSpPr>
          <p:cNvPr id="77" name="Text Placeholder 4">
            <a:extLst>
              <a:ext uri="{FF2B5EF4-FFF2-40B4-BE49-F238E27FC236}">
                <a16:creationId xmlns=""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974807"/>
            <a:ext cx="2001317" cy="720000"/>
          </a:xfrm>
        </p:spPr>
        <p:txBody>
          <a:bodyPr/>
          <a:lstStyle/>
          <a:p>
            <a:r>
              <a:rPr lang="en-US" dirty="0" smtClean="0"/>
              <a:t>Understanding the nature of indices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100" name="Picture 4" descr="Image result for qg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187" y="2913978"/>
            <a:ext cx="1522311" cy="139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239" y="4762860"/>
            <a:ext cx="672323" cy="8067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188" y="1859633"/>
            <a:ext cx="1292510" cy="39115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8150" y="5927304"/>
            <a:ext cx="29527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RGB Image Raster – </a:t>
            </a:r>
            <a:r>
              <a:rPr lang="en-US" dirty="0" err="1" smtClean="0"/>
              <a:t>Chilikha</a:t>
            </a:r>
            <a:r>
              <a:rPr lang="en-US" dirty="0" smtClean="0"/>
              <a:t> Lake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071" y="332874"/>
            <a:ext cx="6353783" cy="635378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Bands – B2, B3, B4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854" y="5927304"/>
            <a:ext cx="1612046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7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RGB Image Raster – Okeechobee Lake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Bands – B2, B3, B4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854" y="5927304"/>
            <a:ext cx="1612046" cy="7810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707" y="230520"/>
            <a:ext cx="6239956" cy="625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0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490261-1200-4EC7-95B0-2241EE54AA34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E1961DD-CF27-443B-BFF6-660110ED0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pitch deck</Template>
  <TotalTime>0</TotalTime>
  <Words>432</Words>
  <Application>Microsoft Office PowerPoint</Application>
  <PresentationFormat>Widescreen</PresentationFormat>
  <Paragraphs>120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Rockwell</vt:lpstr>
      <vt:lpstr>Times New Roman</vt:lpstr>
      <vt:lpstr>Office Theme</vt:lpstr>
      <vt:lpstr>Implementation and Comparison of Water Based Indices on Sentinel 2A images</vt:lpstr>
      <vt:lpstr>Overall Objective</vt:lpstr>
      <vt:lpstr>Study Sites</vt:lpstr>
      <vt:lpstr>The Global Problem of Water Quality</vt:lpstr>
      <vt:lpstr>Approach –  Indices for Water Quality Assessment</vt:lpstr>
      <vt:lpstr>Methodology</vt:lpstr>
      <vt:lpstr>Results and Discussion</vt:lpstr>
      <vt:lpstr>Digital Product</vt:lpstr>
      <vt:lpstr>Digital Product</vt:lpstr>
      <vt:lpstr>Digital Product</vt:lpstr>
      <vt:lpstr>Digital Product</vt:lpstr>
      <vt:lpstr>Digital Product</vt:lpstr>
      <vt:lpstr>Digital Product</vt:lpstr>
      <vt:lpstr>Digital Product</vt:lpstr>
      <vt:lpstr>Digital Product</vt:lpstr>
      <vt:lpstr>Digital Product</vt:lpstr>
      <vt:lpstr>Digital Product</vt:lpstr>
      <vt:lpstr>Future Scope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2019-10-16T12:42:43Z</dcterms:created>
  <dcterms:modified xsi:type="dcterms:W3CDTF">2019-11-14T08:09:56Z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